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8"/>
  </p:notesMasterIdLst>
  <p:handoutMasterIdLst>
    <p:handoutMasterId r:id="rId19"/>
  </p:handoutMasterIdLst>
  <p:sldIdLst>
    <p:sldId id="276" r:id="rId2"/>
    <p:sldId id="275" r:id="rId3"/>
    <p:sldId id="273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5FFF"/>
    <a:srgbClr val="88F906"/>
    <a:srgbClr val="AFB087"/>
    <a:srgbClr val="D7225F"/>
    <a:srgbClr val="121212"/>
    <a:srgbClr val="232323"/>
    <a:srgbClr val="141414"/>
    <a:srgbClr val="333333"/>
    <a:srgbClr val="33330F"/>
    <a:srgbClr val="339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18"/>
    <p:restoredTop sz="96344"/>
  </p:normalViewPr>
  <p:slideViewPr>
    <p:cSldViewPr snapToGrid="0" snapToObjects="1">
      <p:cViewPr>
        <p:scale>
          <a:sx n="50" d="100"/>
          <a:sy n="50" d="100"/>
        </p:scale>
        <p:origin x="448" y="2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9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D4D2C74C-E8BD-E442-94CA-A85DCBFAA6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0455BC-62B2-344B-A7AB-321AF83936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97276-F1EF-D24C-961E-B6F54D02F5A0}" type="datetimeFigureOut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6F492F2-8262-244E-8037-C534030422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658B744-ABA7-B14B-BDCF-327E6FF37B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58FF7-4EC3-B54F-88C9-09E506F10B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14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CB118-00BA-0E4C-8D74-56CEE9E15B55}" type="datetimeFigureOut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479A-E5E6-D444-B758-4F1077A3D3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13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none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0002A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6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5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1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5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95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8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1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8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8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1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12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300">
                <a:solidFill>
                  <a:srgbClr val="30002A"/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5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5" r:id="rId6"/>
    <p:sldLayoutId id="2147483750" r:id="rId7"/>
    <p:sldLayoutId id="2147483751" r:id="rId8"/>
    <p:sldLayoutId id="2147483752" r:id="rId9"/>
    <p:sldLayoutId id="2147483754" r:id="rId10"/>
    <p:sldLayoutId id="2147483753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13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7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 spc="1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7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 spc="1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7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 spc="1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7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 spc="1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7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 spc="1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3B6E2517-C855-9F46-8B93-BAB059D6B3F3}"/>
              </a:ext>
            </a:extLst>
          </p:cNvPr>
          <p:cNvSpPr txBox="1">
            <a:spLocks/>
          </p:cNvSpPr>
          <p:nvPr/>
        </p:nvSpPr>
        <p:spPr>
          <a:xfrm>
            <a:off x="1026076" y="871345"/>
            <a:ext cx="10139848" cy="2161459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200" b="1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ja-JP" altLang="en-US" sz="4000">
                <a:solidFill>
                  <a:srgbClr val="88F906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ソースコード</a:t>
            </a:r>
            <a:r>
              <a:rPr lang="ja-JP" altLang="en-US" sz="40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の</a:t>
            </a:r>
            <a:r>
              <a:rPr lang="ja-JP" altLang="en-US" sz="4000">
                <a:solidFill>
                  <a:srgbClr val="88F906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構文木</a:t>
            </a:r>
            <a:r>
              <a:rPr lang="ja-JP" altLang="en-US" sz="40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表現による</a:t>
            </a:r>
            <a:br>
              <a:rPr lang="ja-JP" altLang="en-US" sz="40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</a:br>
            <a:r>
              <a:rPr lang="ja-JP" altLang="en-US" sz="40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構造類似性を用いた自動</a:t>
            </a:r>
            <a:r>
              <a:rPr lang="ja-JP" altLang="en-US" sz="4000">
                <a:solidFill>
                  <a:srgbClr val="D7225F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関数生成</a:t>
            </a:r>
            <a:r>
              <a:rPr lang="ja-JP" altLang="en-US" sz="40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方式</a:t>
            </a:r>
            <a:endParaRPr kumimoji="1" lang="ja-JP" altLang="en-US" sz="4000">
              <a:solidFill>
                <a:schemeClr val="bg1">
                  <a:lumMod val="95000"/>
                </a:schemeClr>
              </a:solidFill>
              <a:latin typeface="Ricty" panose="020B0509020203020207" pitchFamily="49" charset="-128"/>
              <a:ea typeface="Ricty" panose="020B0509020203020207" pitchFamily="49" charset="-128"/>
              <a:cs typeface="Ricty" panose="020B0509020203020207" pitchFamily="49" charset="-128"/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B2EFDF7F-9F29-4948-BF40-BFB4BE4F7FBB}"/>
              </a:ext>
            </a:extLst>
          </p:cNvPr>
          <p:cNvSpPr txBox="1">
            <a:spLocks/>
          </p:cNvSpPr>
          <p:nvPr/>
        </p:nvSpPr>
        <p:spPr>
          <a:xfrm>
            <a:off x="638580" y="3825197"/>
            <a:ext cx="10914839" cy="1513308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7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ja-JP" altLang="en-US" sz="2800" u="sng">
                <a:solidFill>
                  <a:srgbClr val="B05FFF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北 椋太</a:t>
            </a:r>
            <a:r>
              <a:rPr lang="ja-JP" altLang="en-US" sz="28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　岡田</a:t>
            </a:r>
            <a:r>
              <a:rPr lang="en-US" altLang="ja-JP" sz="2800" dirty="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 </a:t>
            </a:r>
            <a:r>
              <a:rPr lang="ja-JP" altLang="en-US" sz="28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龍太郎　峰松</a:t>
            </a:r>
            <a:r>
              <a:rPr lang="en-US" altLang="ja-JP" sz="2800" dirty="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 </a:t>
            </a:r>
            <a:r>
              <a:rPr lang="ja-JP" altLang="en-US" sz="28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彩子　中西 崇文</a:t>
            </a:r>
            <a:endParaRPr lang="en-US" altLang="ja-JP" dirty="0">
              <a:solidFill>
                <a:schemeClr val="bg1">
                  <a:lumMod val="95000"/>
                </a:schemeClr>
              </a:solidFill>
              <a:latin typeface="Ricty" panose="020B0509020203020207" pitchFamily="49" charset="-128"/>
              <a:ea typeface="Ricty" panose="020B0509020203020207" pitchFamily="49" charset="-128"/>
              <a:cs typeface="Ricty" panose="020B0509020203020207" pitchFamily="49" charset="-128"/>
              <a:sym typeface="Georgi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ja-JP" altLang="en-US">
                <a:solidFill>
                  <a:srgbClr val="AFB087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武蔵野大学データサイエンス学部</a:t>
            </a:r>
            <a:r>
              <a:rPr lang="en-US" altLang="ja-JP" dirty="0">
                <a:solidFill>
                  <a:srgbClr val="AFB087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  </a:t>
            </a:r>
            <a:r>
              <a:rPr lang="en" altLang="ja-JP" dirty="0">
                <a:solidFill>
                  <a:srgbClr val="AFB087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TransMedia Tech Lab</a:t>
            </a:r>
          </a:p>
        </p:txBody>
      </p:sp>
    </p:spTree>
    <p:extLst>
      <p:ext uri="{BB962C8B-B14F-4D97-AF65-F5344CB8AC3E}">
        <p14:creationId xmlns:p14="http://schemas.microsoft.com/office/powerpoint/2010/main" val="150712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提案方式　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– 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類似度計量機能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-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48B0EE7-5F31-E846-A15E-0C54E4D7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7" y="1593093"/>
            <a:ext cx="10072686" cy="4891296"/>
          </a:xfrm>
          <a:prstGeom prst="rect">
            <a:avLst/>
          </a:prstGeom>
        </p:spPr>
      </p:pic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EBBA3567-E73E-434F-8E9A-5BA4DFDF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10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47347277-5E99-7548-ABFF-FCD7B8386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sharpenSoften amount="50000"/>
                    </a14:imgEffect>
                    <a14:imgEffect>
                      <a14:saturation sat="222000"/>
                    </a14:imgEffect>
                    <a14:imgEffect>
                      <a14:brightnessContrast bright="-30000" contrast="33000"/>
                    </a14:imgEffect>
                  </a14:imgLayer>
                </a14:imgProps>
              </a:ext>
            </a:extLst>
          </a:blip>
          <a:srcRect l="39212" t="1361" r="766" b="431"/>
          <a:stretch>
            <a:fillRect/>
          </a:stretch>
        </p:blipFill>
        <p:spPr>
          <a:xfrm>
            <a:off x="6848667" y="4287416"/>
            <a:ext cx="1418253" cy="1418253"/>
          </a:xfrm>
          <a:custGeom>
            <a:avLst/>
            <a:gdLst>
              <a:gd name="connsiteX0" fmla="*/ 709126 w 1418253"/>
              <a:gd name="connsiteY0" fmla="*/ 114299 h 1418253"/>
              <a:gd name="connsiteX1" fmla="*/ 114299 w 1418253"/>
              <a:gd name="connsiteY1" fmla="*/ 709126 h 1418253"/>
              <a:gd name="connsiteX2" fmla="*/ 709126 w 1418253"/>
              <a:gd name="connsiteY2" fmla="*/ 1303953 h 1418253"/>
              <a:gd name="connsiteX3" fmla="*/ 1303953 w 1418253"/>
              <a:gd name="connsiteY3" fmla="*/ 709126 h 1418253"/>
              <a:gd name="connsiteX4" fmla="*/ 709126 w 1418253"/>
              <a:gd name="connsiteY4" fmla="*/ 114299 h 1418253"/>
              <a:gd name="connsiteX5" fmla="*/ 709127 w 1418253"/>
              <a:gd name="connsiteY5" fmla="*/ 0 h 1418253"/>
              <a:gd name="connsiteX6" fmla="*/ 1418253 w 1418253"/>
              <a:gd name="connsiteY6" fmla="*/ 709127 h 1418253"/>
              <a:gd name="connsiteX7" fmla="*/ 709127 w 1418253"/>
              <a:gd name="connsiteY7" fmla="*/ 1418253 h 1418253"/>
              <a:gd name="connsiteX8" fmla="*/ 0 w 1418253"/>
              <a:gd name="connsiteY8" fmla="*/ 709127 h 1418253"/>
              <a:gd name="connsiteX9" fmla="*/ 709127 w 1418253"/>
              <a:gd name="connsiteY9" fmla="*/ 0 h 141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8253" h="1418253">
                <a:moveTo>
                  <a:pt x="709126" y="114299"/>
                </a:moveTo>
                <a:cubicBezTo>
                  <a:pt x="380612" y="114299"/>
                  <a:pt x="114299" y="380612"/>
                  <a:pt x="114299" y="709126"/>
                </a:cubicBezTo>
                <a:cubicBezTo>
                  <a:pt x="114299" y="1037640"/>
                  <a:pt x="380612" y="1303953"/>
                  <a:pt x="709126" y="1303953"/>
                </a:cubicBezTo>
                <a:cubicBezTo>
                  <a:pt x="1037640" y="1303953"/>
                  <a:pt x="1303953" y="1037640"/>
                  <a:pt x="1303953" y="709126"/>
                </a:cubicBezTo>
                <a:cubicBezTo>
                  <a:pt x="1303953" y="380612"/>
                  <a:pt x="1037640" y="114299"/>
                  <a:pt x="709126" y="114299"/>
                </a:cubicBezTo>
                <a:close/>
                <a:moveTo>
                  <a:pt x="709127" y="0"/>
                </a:moveTo>
                <a:cubicBezTo>
                  <a:pt x="1100766" y="0"/>
                  <a:pt x="1418253" y="317487"/>
                  <a:pt x="1418253" y="709127"/>
                </a:cubicBezTo>
                <a:cubicBezTo>
                  <a:pt x="1418253" y="1100767"/>
                  <a:pt x="1100766" y="1418253"/>
                  <a:pt x="709127" y="1418253"/>
                </a:cubicBezTo>
                <a:cubicBezTo>
                  <a:pt x="317487" y="1418253"/>
                  <a:pt x="0" y="1100767"/>
                  <a:pt x="0" y="709127"/>
                </a:cubicBezTo>
                <a:cubicBezTo>
                  <a:pt x="0" y="317487"/>
                  <a:pt x="317487" y="0"/>
                  <a:pt x="70912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477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提案方式　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– 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関数化推薦機能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-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48B0EE7-5F31-E846-A15E-0C54E4D7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7" y="1593093"/>
            <a:ext cx="10072686" cy="4891296"/>
          </a:xfrm>
          <a:prstGeom prst="rect">
            <a:avLst/>
          </a:prstGeom>
        </p:spPr>
      </p:pic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EBBA3567-E73E-434F-8E9A-5BA4DFDF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11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241C6A47-5CAE-264F-A097-422C401D7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sharpenSoften amount="50000"/>
                    </a14:imgEffect>
                    <a14:imgEffect>
                      <a14:saturation sat="222000"/>
                    </a14:imgEffect>
                    <a14:imgEffect>
                      <a14:brightnessContrast bright="-30000" contrast="33000"/>
                    </a14:imgEffect>
                  </a14:imgLayer>
                </a14:imgProps>
              </a:ext>
            </a:extLst>
          </a:blip>
          <a:srcRect l="39212" t="1361" r="766" b="431"/>
          <a:stretch>
            <a:fillRect/>
          </a:stretch>
        </p:blipFill>
        <p:spPr>
          <a:xfrm>
            <a:off x="2799180" y="3846654"/>
            <a:ext cx="1418253" cy="1418253"/>
          </a:xfrm>
          <a:custGeom>
            <a:avLst/>
            <a:gdLst>
              <a:gd name="connsiteX0" fmla="*/ 709126 w 1418253"/>
              <a:gd name="connsiteY0" fmla="*/ 114299 h 1418253"/>
              <a:gd name="connsiteX1" fmla="*/ 114299 w 1418253"/>
              <a:gd name="connsiteY1" fmla="*/ 709126 h 1418253"/>
              <a:gd name="connsiteX2" fmla="*/ 709126 w 1418253"/>
              <a:gd name="connsiteY2" fmla="*/ 1303953 h 1418253"/>
              <a:gd name="connsiteX3" fmla="*/ 1303953 w 1418253"/>
              <a:gd name="connsiteY3" fmla="*/ 709126 h 1418253"/>
              <a:gd name="connsiteX4" fmla="*/ 709126 w 1418253"/>
              <a:gd name="connsiteY4" fmla="*/ 114299 h 1418253"/>
              <a:gd name="connsiteX5" fmla="*/ 709127 w 1418253"/>
              <a:gd name="connsiteY5" fmla="*/ 0 h 1418253"/>
              <a:gd name="connsiteX6" fmla="*/ 1418253 w 1418253"/>
              <a:gd name="connsiteY6" fmla="*/ 709127 h 1418253"/>
              <a:gd name="connsiteX7" fmla="*/ 709127 w 1418253"/>
              <a:gd name="connsiteY7" fmla="*/ 1418253 h 1418253"/>
              <a:gd name="connsiteX8" fmla="*/ 0 w 1418253"/>
              <a:gd name="connsiteY8" fmla="*/ 709127 h 1418253"/>
              <a:gd name="connsiteX9" fmla="*/ 709127 w 1418253"/>
              <a:gd name="connsiteY9" fmla="*/ 0 h 141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8253" h="1418253">
                <a:moveTo>
                  <a:pt x="709126" y="114299"/>
                </a:moveTo>
                <a:cubicBezTo>
                  <a:pt x="380612" y="114299"/>
                  <a:pt x="114299" y="380612"/>
                  <a:pt x="114299" y="709126"/>
                </a:cubicBezTo>
                <a:cubicBezTo>
                  <a:pt x="114299" y="1037640"/>
                  <a:pt x="380612" y="1303953"/>
                  <a:pt x="709126" y="1303953"/>
                </a:cubicBezTo>
                <a:cubicBezTo>
                  <a:pt x="1037640" y="1303953"/>
                  <a:pt x="1303953" y="1037640"/>
                  <a:pt x="1303953" y="709126"/>
                </a:cubicBezTo>
                <a:cubicBezTo>
                  <a:pt x="1303953" y="380612"/>
                  <a:pt x="1037640" y="114299"/>
                  <a:pt x="709126" y="114299"/>
                </a:cubicBezTo>
                <a:close/>
                <a:moveTo>
                  <a:pt x="709127" y="0"/>
                </a:moveTo>
                <a:cubicBezTo>
                  <a:pt x="1100766" y="0"/>
                  <a:pt x="1418253" y="317487"/>
                  <a:pt x="1418253" y="709127"/>
                </a:cubicBezTo>
                <a:cubicBezTo>
                  <a:pt x="1418253" y="1100767"/>
                  <a:pt x="1100766" y="1418253"/>
                  <a:pt x="709127" y="1418253"/>
                </a:cubicBezTo>
                <a:cubicBezTo>
                  <a:pt x="317487" y="1418253"/>
                  <a:pt x="0" y="1100767"/>
                  <a:pt x="0" y="709127"/>
                </a:cubicBezTo>
                <a:cubicBezTo>
                  <a:pt x="0" y="317487"/>
                  <a:pt x="317487" y="0"/>
                  <a:pt x="70912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253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提案方式　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– 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自動関数生成機能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-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48B0EE7-5F31-E846-A15E-0C54E4D7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7" y="1593093"/>
            <a:ext cx="10072686" cy="4891296"/>
          </a:xfrm>
          <a:prstGeom prst="rect">
            <a:avLst/>
          </a:prstGeom>
        </p:spPr>
      </p:pic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EBBA3567-E73E-434F-8E9A-5BA4DFDF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12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0670174E-7B2B-1C45-BAD1-D65E844ED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sharpenSoften amount="50000"/>
                    </a14:imgEffect>
                    <a14:imgEffect>
                      <a14:saturation sat="222000"/>
                    </a14:imgEffect>
                    <a14:imgEffect>
                      <a14:brightnessContrast bright="-30000" contrast="33000"/>
                    </a14:imgEffect>
                  </a14:imgLayer>
                </a14:imgProps>
              </a:ext>
            </a:extLst>
          </a:blip>
          <a:srcRect l="39212" t="1361" r="766" b="431"/>
          <a:stretch>
            <a:fillRect/>
          </a:stretch>
        </p:blipFill>
        <p:spPr>
          <a:xfrm>
            <a:off x="2799180" y="4798377"/>
            <a:ext cx="1418253" cy="1418253"/>
          </a:xfrm>
          <a:custGeom>
            <a:avLst/>
            <a:gdLst>
              <a:gd name="connsiteX0" fmla="*/ 709126 w 1418253"/>
              <a:gd name="connsiteY0" fmla="*/ 114299 h 1418253"/>
              <a:gd name="connsiteX1" fmla="*/ 114299 w 1418253"/>
              <a:gd name="connsiteY1" fmla="*/ 709126 h 1418253"/>
              <a:gd name="connsiteX2" fmla="*/ 709126 w 1418253"/>
              <a:gd name="connsiteY2" fmla="*/ 1303953 h 1418253"/>
              <a:gd name="connsiteX3" fmla="*/ 1303953 w 1418253"/>
              <a:gd name="connsiteY3" fmla="*/ 709126 h 1418253"/>
              <a:gd name="connsiteX4" fmla="*/ 709126 w 1418253"/>
              <a:gd name="connsiteY4" fmla="*/ 114299 h 1418253"/>
              <a:gd name="connsiteX5" fmla="*/ 709127 w 1418253"/>
              <a:gd name="connsiteY5" fmla="*/ 0 h 1418253"/>
              <a:gd name="connsiteX6" fmla="*/ 1418253 w 1418253"/>
              <a:gd name="connsiteY6" fmla="*/ 709127 h 1418253"/>
              <a:gd name="connsiteX7" fmla="*/ 709127 w 1418253"/>
              <a:gd name="connsiteY7" fmla="*/ 1418253 h 1418253"/>
              <a:gd name="connsiteX8" fmla="*/ 0 w 1418253"/>
              <a:gd name="connsiteY8" fmla="*/ 709127 h 1418253"/>
              <a:gd name="connsiteX9" fmla="*/ 709127 w 1418253"/>
              <a:gd name="connsiteY9" fmla="*/ 0 h 141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8253" h="1418253">
                <a:moveTo>
                  <a:pt x="709126" y="114299"/>
                </a:moveTo>
                <a:cubicBezTo>
                  <a:pt x="380612" y="114299"/>
                  <a:pt x="114299" y="380612"/>
                  <a:pt x="114299" y="709126"/>
                </a:cubicBezTo>
                <a:cubicBezTo>
                  <a:pt x="114299" y="1037640"/>
                  <a:pt x="380612" y="1303953"/>
                  <a:pt x="709126" y="1303953"/>
                </a:cubicBezTo>
                <a:cubicBezTo>
                  <a:pt x="1037640" y="1303953"/>
                  <a:pt x="1303953" y="1037640"/>
                  <a:pt x="1303953" y="709126"/>
                </a:cubicBezTo>
                <a:cubicBezTo>
                  <a:pt x="1303953" y="380612"/>
                  <a:pt x="1037640" y="114299"/>
                  <a:pt x="709126" y="114299"/>
                </a:cubicBezTo>
                <a:close/>
                <a:moveTo>
                  <a:pt x="709127" y="0"/>
                </a:moveTo>
                <a:cubicBezTo>
                  <a:pt x="1100766" y="0"/>
                  <a:pt x="1418253" y="317487"/>
                  <a:pt x="1418253" y="709127"/>
                </a:cubicBezTo>
                <a:cubicBezTo>
                  <a:pt x="1418253" y="1100767"/>
                  <a:pt x="1100766" y="1418253"/>
                  <a:pt x="709127" y="1418253"/>
                </a:cubicBezTo>
                <a:cubicBezTo>
                  <a:pt x="317487" y="1418253"/>
                  <a:pt x="0" y="1100767"/>
                  <a:pt x="0" y="709127"/>
                </a:cubicBezTo>
                <a:cubicBezTo>
                  <a:pt x="0" y="317487"/>
                  <a:pt x="317487" y="0"/>
                  <a:pt x="70912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153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実験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1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関数化推薦方式の有効性検証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8BAB1F86-D97B-5E4C-9B4A-79A82A4F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13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187B3D-0EDA-084A-90A7-AD1B662433ED}"/>
              </a:ext>
            </a:extLst>
          </p:cNvPr>
          <p:cNvSpPr txBox="1"/>
          <p:nvPr/>
        </p:nvSpPr>
        <p:spPr>
          <a:xfrm>
            <a:off x="6385577" y="1909419"/>
            <a:ext cx="516669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類似した部分木</a:t>
            </a:r>
            <a:endParaRPr lang="en-US" altLang="ja-JP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</a:t>
            </a:r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部分木の根の</a:t>
            </a:r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ID1,</a:t>
            </a:r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部分木の根の</a:t>
            </a:r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ID2) : </a:t>
            </a:r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編集距離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(19, 45)</a:t>
            </a:r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: 10.0,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(19, 55): 12.0,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(19, 75): 10.0,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(19, 85): 12.0,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(19, 109): 9.0,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(19, 126): 9.0,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(19, 146): 9.0,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(45, 55): 5.0,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(45, 85): 5.0,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(45, 109): 5.0,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(45, 126): 5.0,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...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E8D6C2-993A-4D49-83DC-FF21F365C792}"/>
              </a:ext>
            </a:extLst>
          </p:cNvPr>
          <p:cNvSpPr txBox="1"/>
          <p:nvPr/>
        </p:nvSpPr>
        <p:spPr>
          <a:xfrm>
            <a:off x="1727992" y="1909419"/>
            <a:ext cx="40784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一致した部分木</a:t>
            </a:r>
            <a:endParaRPr lang="en-US" altLang="ja-JP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</a:t>
            </a:r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部分木の根の</a:t>
            </a:r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ID1,</a:t>
            </a:r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部分木の根の</a:t>
            </a:r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ID2)</a:t>
            </a:r>
          </a:p>
          <a:p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</a:t>
            </a:r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19, 133</a:t>
            </a:r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), </a:t>
            </a:r>
          </a:p>
          <a:p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</a:t>
            </a:r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45, 75</a:t>
            </a:r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)</a:t>
            </a:r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(55, 85),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(109, 146)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(41, 71),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(40, 70), </a:t>
            </a:r>
            <a:endParaRPr lang="en-US" altLang="ja-JP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r>
              <a:rPr lang="ja-JP" altLang="en-US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(32, 62</a:t>
            </a:r>
            <a:r>
              <a:rPr lang="en-US" altLang="ja-JP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)</a:t>
            </a:r>
            <a:endParaRPr lang="ja-JP" altLang="en-US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D50D6-D4E8-F24F-A6B3-C5A87DE36D21}"/>
              </a:ext>
            </a:extLst>
          </p:cNvPr>
          <p:cNvSpPr/>
          <p:nvPr/>
        </p:nvSpPr>
        <p:spPr>
          <a:xfrm>
            <a:off x="2604654" y="3881726"/>
            <a:ext cx="6982691" cy="2657186"/>
          </a:xfrm>
          <a:prstGeom prst="rect">
            <a:avLst/>
          </a:prstGeom>
          <a:solidFill>
            <a:srgbClr val="FEFC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b="1">
                <a:solidFill>
                  <a:srgbClr val="0D0D0D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実装途中</a:t>
            </a:r>
          </a:p>
        </p:txBody>
      </p:sp>
    </p:spTree>
    <p:extLst>
      <p:ext uri="{BB962C8B-B14F-4D97-AF65-F5344CB8AC3E}">
        <p14:creationId xmlns:p14="http://schemas.microsoft.com/office/powerpoint/2010/main" val="392881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散布図&#10;&#10;低い精度で自動的に生成された説明">
            <a:extLst>
              <a:ext uri="{FF2B5EF4-FFF2-40B4-BE49-F238E27FC236}">
                <a16:creationId xmlns:a16="http://schemas.microsoft.com/office/drawing/2014/main" id="{B6DBE374-E494-E24E-A590-9476C46A4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9" t="-3993" r="11829" b="3993"/>
          <a:stretch/>
        </p:blipFill>
        <p:spPr>
          <a:xfrm>
            <a:off x="-1" y="2145086"/>
            <a:ext cx="12192001" cy="4011650"/>
          </a:xfrm>
          <a:prstGeom prst="rect">
            <a:avLst/>
          </a:prstGeom>
        </p:spPr>
      </p:pic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実験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2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関数生成に用いる最適な深さの考察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8BAB1F86-D97B-5E4C-9B4A-79A82A4F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14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902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実験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3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自動関数生成方式の有効性検証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8BAB1F86-D97B-5E4C-9B4A-79A82A4F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15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E8BE8C3-E6F2-4E40-9CDA-240CDBB1BC52}"/>
              </a:ext>
            </a:extLst>
          </p:cNvPr>
          <p:cNvGrpSpPr/>
          <p:nvPr/>
        </p:nvGrpSpPr>
        <p:grpSpPr>
          <a:xfrm>
            <a:off x="2911233" y="2119850"/>
            <a:ext cx="3738219" cy="4419062"/>
            <a:chOff x="0" y="0"/>
            <a:chExt cx="3298825" cy="3217545"/>
          </a:xfrm>
        </p:grpSpPr>
        <p:sp>
          <p:nvSpPr>
            <p:cNvPr id="14" name="テキスト ボックス 2">
              <a:extLst>
                <a:ext uri="{FF2B5EF4-FFF2-40B4-BE49-F238E27FC236}">
                  <a16:creationId xmlns:a16="http://schemas.microsoft.com/office/drawing/2014/main" id="{43A22C0D-E28D-8249-BCA3-78E4C90BAD57}"/>
                </a:ext>
              </a:extLst>
            </p:cNvPr>
            <p:cNvSpPr txBox="1"/>
            <p:nvPr/>
          </p:nvSpPr>
          <p:spPr>
            <a:xfrm>
              <a:off x="0" y="0"/>
              <a:ext cx="3298825" cy="3217545"/>
            </a:xfrm>
            <a:prstGeom prst="rect">
              <a:avLst/>
            </a:prstGeom>
            <a:solidFill>
              <a:schemeClr val="lt1"/>
            </a:solidFill>
            <a:ln w="3810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(</a:t>
              </a:r>
              <a:r>
                <a:rPr lang="ja-JP" sz="1600" kern="10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前略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)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 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for _ in range(cannon1):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if rate1 &gt; random.random():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    cannon2_ -= 1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if cannon2_ == 0: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    break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for _ in range(cannon2):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if rate2 &gt; random.random():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    cannon1_ -= 1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if cannon1_ == 0: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    break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 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cannon1, cannon2 = cannon1_, cannon2_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indent="63500" algn="just"/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print(cannon1, cannon2)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2E0AB4C-8E12-CF43-B5AA-0D35179EF641}"/>
                </a:ext>
              </a:extLst>
            </p:cNvPr>
            <p:cNvSpPr/>
            <p:nvPr/>
          </p:nvSpPr>
          <p:spPr>
            <a:xfrm>
              <a:off x="0" y="588168"/>
              <a:ext cx="2396168" cy="995913"/>
            </a:xfrm>
            <a:prstGeom prst="rect">
              <a:avLst/>
            </a:prstGeom>
            <a:solidFill>
              <a:srgbClr val="FFACB2">
                <a:alpha val="2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2943AAE-07C3-3141-A443-58DFCB9D254D}"/>
                </a:ext>
              </a:extLst>
            </p:cNvPr>
            <p:cNvSpPr/>
            <p:nvPr/>
          </p:nvSpPr>
          <p:spPr>
            <a:xfrm>
              <a:off x="0" y="1584081"/>
              <a:ext cx="2396168" cy="995913"/>
            </a:xfrm>
            <a:prstGeom prst="rect">
              <a:avLst/>
            </a:prstGeom>
            <a:solidFill>
              <a:srgbClr val="ABB6FF">
                <a:alpha val="2470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8F961AD-B92A-BE49-992B-BAB07BBD5E45}"/>
              </a:ext>
            </a:extLst>
          </p:cNvPr>
          <p:cNvSpPr txBox="1"/>
          <p:nvPr/>
        </p:nvSpPr>
        <p:spPr>
          <a:xfrm>
            <a:off x="4166731" y="1479644"/>
            <a:ext cx="1227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入力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1D9806F-5BB2-6F4E-9F27-48EA6629F2DA}"/>
              </a:ext>
            </a:extLst>
          </p:cNvPr>
          <p:cNvSpPr txBox="1"/>
          <p:nvPr/>
        </p:nvSpPr>
        <p:spPr>
          <a:xfrm>
            <a:off x="276522" y="1479644"/>
            <a:ext cx="208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k=5</a:t>
            </a:r>
            <a:r>
              <a:rPr kumimoji="1" lang="ja-JP" altLang="en-US" sz="2800" b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の場合</a:t>
            </a:r>
          </a:p>
        </p:txBody>
      </p:sp>
      <p:sp>
        <p:nvSpPr>
          <p:cNvPr id="21" name="テキスト ボックス 2">
            <a:extLst>
              <a:ext uri="{FF2B5EF4-FFF2-40B4-BE49-F238E27FC236}">
                <a16:creationId xmlns:a16="http://schemas.microsoft.com/office/drawing/2014/main" id="{AB8EE7C6-97B1-E845-8E87-362307937BFD}"/>
              </a:ext>
            </a:extLst>
          </p:cNvPr>
          <p:cNvSpPr txBox="1"/>
          <p:nvPr/>
        </p:nvSpPr>
        <p:spPr>
          <a:xfrm>
            <a:off x="7435514" y="2119850"/>
            <a:ext cx="3738219" cy="4419062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70510" indent="-234315" algn="just">
              <a:spcAft>
                <a:spcPts val="240"/>
              </a:spcAft>
              <a:tabLst>
                <a:tab pos="269875" algn="l"/>
                <a:tab pos="533400" algn="l"/>
              </a:tabLst>
            </a:pPr>
            <a:endParaRPr lang="ja-JP" sz="1600" kern="100">
              <a:effectLst/>
              <a:latin typeface="Times New Roman" panose="02020603050405020304" pitchFamily="18" charset="0"/>
              <a:ea typeface="ＭＳ 明朝" panose="02020609040205080304" pitchFamily="49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9A98993-5093-A549-987E-BF3C6171949D}"/>
              </a:ext>
            </a:extLst>
          </p:cNvPr>
          <p:cNvSpPr txBox="1"/>
          <p:nvPr/>
        </p:nvSpPr>
        <p:spPr>
          <a:xfrm>
            <a:off x="8691012" y="1479644"/>
            <a:ext cx="1227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出力</a:t>
            </a:r>
          </a:p>
        </p:txBody>
      </p:sp>
      <p:graphicFrame>
        <p:nvGraphicFramePr>
          <p:cNvPr id="25" name="表 24">
            <a:extLst>
              <a:ext uri="{FF2B5EF4-FFF2-40B4-BE49-F238E27FC236}">
                <a16:creationId xmlns:a16="http://schemas.microsoft.com/office/drawing/2014/main" id="{29A744D6-7A32-DA42-AC48-3D243FCD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93422"/>
              </p:ext>
            </p:extLst>
          </p:nvPr>
        </p:nvGraphicFramePr>
        <p:xfrm>
          <a:off x="7435514" y="2196192"/>
          <a:ext cx="3680826" cy="431448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680826">
                  <a:extLst>
                    <a:ext uri="{9D8B030D-6E8A-4147-A177-3AD203B41FA5}">
                      <a16:colId xmlns:a16="http://schemas.microsoft.com/office/drawing/2014/main" val="2781854738"/>
                    </a:ext>
                  </a:extLst>
                </a:gridCol>
              </a:tblGrid>
              <a:tr h="1594143">
                <a:tc>
                  <a:txBody>
                    <a:bodyPr/>
                    <a:lstStyle/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(</a:t>
                      </a:r>
                      <a:r>
                        <a:rPr lang="ja-JP" sz="1050" b="0" kern="10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関数部</a:t>
                      </a:r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)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 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def function1(var1, var2):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if var1 &gt; random.random():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    var2 -= 1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return var1, var2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27938"/>
                  </a:ext>
                </a:extLst>
              </a:tr>
              <a:tr h="2545380">
                <a:tc>
                  <a:txBody>
                    <a:bodyPr/>
                    <a:lstStyle/>
                    <a:p>
                      <a:pPr indent="63500" algn="just"/>
                      <a:endParaRPr lang="en-US" sz="1050" b="0" kern="100" dirty="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(</a:t>
                      </a:r>
                      <a:r>
                        <a:rPr lang="ja-JP" sz="1050" b="0" kern="10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実行部</a:t>
                      </a:r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)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 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(</a:t>
                      </a:r>
                      <a:r>
                        <a:rPr lang="ja-JP" sz="1050" b="0" kern="10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前略</a:t>
                      </a:r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)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 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for _ in range(cannon1):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rate1, cannon2_ = function1(rate1, cannon2_)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if cannon2_ == 0: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    break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for _ in range(cannon2):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rate2, cannon1_ = function1(rate2, cannon1_)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if cannon1_ == 0: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    break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 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cannon1, cannon2 = cannon1_, cannon2_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print(cannon1, cannon2)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 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32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94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実験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3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自動関数生成方式の有効性検証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8BAB1F86-D97B-5E4C-9B4A-79A82A4F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16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E8BE8C3-E6F2-4E40-9CDA-240CDBB1BC52}"/>
              </a:ext>
            </a:extLst>
          </p:cNvPr>
          <p:cNvGrpSpPr/>
          <p:nvPr/>
        </p:nvGrpSpPr>
        <p:grpSpPr>
          <a:xfrm>
            <a:off x="2911233" y="2119850"/>
            <a:ext cx="3738219" cy="4419062"/>
            <a:chOff x="0" y="0"/>
            <a:chExt cx="3298825" cy="3217545"/>
          </a:xfrm>
        </p:grpSpPr>
        <p:sp>
          <p:nvSpPr>
            <p:cNvPr id="14" name="テキスト ボックス 2">
              <a:extLst>
                <a:ext uri="{FF2B5EF4-FFF2-40B4-BE49-F238E27FC236}">
                  <a16:creationId xmlns:a16="http://schemas.microsoft.com/office/drawing/2014/main" id="{43A22C0D-E28D-8249-BCA3-78E4C90BAD57}"/>
                </a:ext>
              </a:extLst>
            </p:cNvPr>
            <p:cNvSpPr txBox="1"/>
            <p:nvPr/>
          </p:nvSpPr>
          <p:spPr>
            <a:xfrm>
              <a:off x="0" y="0"/>
              <a:ext cx="3298825" cy="3217545"/>
            </a:xfrm>
            <a:prstGeom prst="rect">
              <a:avLst/>
            </a:prstGeom>
            <a:solidFill>
              <a:schemeClr val="lt1"/>
            </a:solidFill>
            <a:ln w="3810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(</a:t>
              </a:r>
              <a:r>
                <a:rPr lang="ja-JP" sz="1600" kern="10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前略</a:t>
              </a: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)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 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for _ in range(cannon1):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if rate1 &gt; random.random():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    cannon2_ -= 1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if cannon2_ == 0: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    break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for _ in range(cannon2):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if rate2 &gt; random.random():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    cannon1_ -= 1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if cannon1_ == 0: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       break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 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marL="270510" indent="-234315" algn="just">
                <a:spcAft>
                  <a:spcPts val="240"/>
                </a:spcAft>
                <a:tabLst>
                  <a:tab pos="269875" algn="l"/>
                  <a:tab pos="533400" algn="l"/>
                </a:tabLst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cannon1, cannon2 = cannon1_, cannon2_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  <a:p>
              <a:pPr indent="63500" algn="just"/>
              <a:r>
                <a:rPr lang="en-US" sz="1600" kern="100" dirty="0">
                  <a:effectLst/>
                  <a:latin typeface="Times New Roman" panose="02020603050405020304" pitchFamily="18" charset="0"/>
                  <a:ea typeface="ＭＳ 明朝" panose="02020609040205080304" pitchFamily="49" charset="-128"/>
                </a:rPr>
                <a:t>print(cannon1, cannon2)</a:t>
              </a:r>
              <a:endParaRPr lang="ja-JP" sz="1600" kern="100">
                <a:effectLst/>
                <a:latin typeface="Times New Roman" panose="02020603050405020304" pitchFamily="18" charset="0"/>
                <a:ea typeface="ＭＳ 明朝" panose="02020609040205080304" pitchFamily="49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2E0AB4C-8E12-CF43-B5AA-0D35179EF641}"/>
                </a:ext>
              </a:extLst>
            </p:cNvPr>
            <p:cNvSpPr/>
            <p:nvPr/>
          </p:nvSpPr>
          <p:spPr>
            <a:xfrm>
              <a:off x="0" y="588168"/>
              <a:ext cx="2396168" cy="995913"/>
            </a:xfrm>
            <a:prstGeom prst="rect">
              <a:avLst/>
            </a:prstGeom>
            <a:solidFill>
              <a:srgbClr val="FFACB2">
                <a:alpha val="2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2943AAE-07C3-3141-A443-58DFCB9D254D}"/>
                </a:ext>
              </a:extLst>
            </p:cNvPr>
            <p:cNvSpPr/>
            <p:nvPr/>
          </p:nvSpPr>
          <p:spPr>
            <a:xfrm>
              <a:off x="0" y="1584081"/>
              <a:ext cx="2396168" cy="995913"/>
            </a:xfrm>
            <a:prstGeom prst="rect">
              <a:avLst/>
            </a:prstGeom>
            <a:solidFill>
              <a:srgbClr val="ABB6FF">
                <a:alpha val="24706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8F961AD-B92A-BE49-992B-BAB07BBD5E45}"/>
              </a:ext>
            </a:extLst>
          </p:cNvPr>
          <p:cNvSpPr txBox="1"/>
          <p:nvPr/>
        </p:nvSpPr>
        <p:spPr>
          <a:xfrm>
            <a:off x="4166731" y="1479644"/>
            <a:ext cx="1227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入力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1D9806F-5BB2-6F4E-9F27-48EA6629F2DA}"/>
              </a:ext>
            </a:extLst>
          </p:cNvPr>
          <p:cNvSpPr txBox="1"/>
          <p:nvPr/>
        </p:nvSpPr>
        <p:spPr>
          <a:xfrm>
            <a:off x="276522" y="1479644"/>
            <a:ext cx="208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k=6</a:t>
            </a:r>
            <a:r>
              <a:rPr kumimoji="1" lang="ja-JP" altLang="en-US" sz="2800" b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の場合</a:t>
            </a:r>
          </a:p>
        </p:txBody>
      </p:sp>
      <p:sp>
        <p:nvSpPr>
          <p:cNvPr id="21" name="テキスト ボックス 2">
            <a:extLst>
              <a:ext uri="{FF2B5EF4-FFF2-40B4-BE49-F238E27FC236}">
                <a16:creationId xmlns:a16="http://schemas.microsoft.com/office/drawing/2014/main" id="{AB8EE7C6-97B1-E845-8E87-362307937BFD}"/>
              </a:ext>
            </a:extLst>
          </p:cNvPr>
          <p:cNvSpPr txBox="1"/>
          <p:nvPr/>
        </p:nvSpPr>
        <p:spPr>
          <a:xfrm>
            <a:off x="7435514" y="2119850"/>
            <a:ext cx="3738219" cy="4419062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70510" indent="-234315" algn="just">
              <a:spcAft>
                <a:spcPts val="240"/>
              </a:spcAft>
              <a:tabLst>
                <a:tab pos="269875" algn="l"/>
                <a:tab pos="533400" algn="l"/>
              </a:tabLst>
            </a:pPr>
            <a:endParaRPr lang="ja-JP" sz="1600" kern="100">
              <a:effectLst/>
              <a:latin typeface="Times New Roman" panose="02020603050405020304" pitchFamily="18" charset="0"/>
              <a:ea typeface="ＭＳ 明朝" panose="02020609040205080304" pitchFamily="49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9A98993-5093-A549-987E-BF3C6171949D}"/>
              </a:ext>
            </a:extLst>
          </p:cNvPr>
          <p:cNvSpPr txBox="1"/>
          <p:nvPr/>
        </p:nvSpPr>
        <p:spPr>
          <a:xfrm>
            <a:off x="8691012" y="1479644"/>
            <a:ext cx="1227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出力</a:t>
            </a:r>
          </a:p>
        </p:txBody>
      </p:sp>
      <p:graphicFrame>
        <p:nvGraphicFramePr>
          <p:cNvPr id="25" name="表 24">
            <a:extLst>
              <a:ext uri="{FF2B5EF4-FFF2-40B4-BE49-F238E27FC236}">
                <a16:creationId xmlns:a16="http://schemas.microsoft.com/office/drawing/2014/main" id="{29A744D6-7A32-DA42-AC48-3D243FCD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974684"/>
              </p:ext>
            </p:extLst>
          </p:nvPr>
        </p:nvGraphicFramePr>
        <p:xfrm>
          <a:off x="7435514" y="2196192"/>
          <a:ext cx="3680826" cy="4342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680826">
                  <a:extLst>
                    <a:ext uri="{9D8B030D-6E8A-4147-A177-3AD203B41FA5}">
                      <a16:colId xmlns:a16="http://schemas.microsoft.com/office/drawing/2014/main" val="2781854738"/>
                    </a:ext>
                  </a:extLst>
                </a:gridCol>
              </a:tblGrid>
              <a:tr h="1672395">
                <a:tc>
                  <a:txBody>
                    <a:bodyPr/>
                    <a:lstStyle/>
                    <a:p>
                      <a:pPr indent="63500" algn="just"/>
                      <a:r>
                        <a:rPr lang="en-US" altLang="ja-JP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(</a:t>
                      </a:r>
                      <a:r>
                        <a:rPr lang="ja-JP" altLang="en-US" sz="1050" b="0" kern="10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関数部</a:t>
                      </a:r>
                      <a:r>
                        <a:rPr lang="en-US" altLang="ja-JP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)</a:t>
                      </a:r>
                    </a:p>
                    <a:p>
                      <a:pPr indent="63500" algn="just"/>
                      <a:endParaRPr lang="en-US" altLang="ja-JP" sz="1050" b="0" kern="100" dirty="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def function1(var1, var2, var3):</a:t>
                      </a: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for _ in range(var1):</a:t>
                      </a: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    if var2 &gt; random.random():</a:t>
                      </a: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        var3 -= 1</a:t>
                      </a: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    if var3 == 0:</a:t>
                      </a: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        break</a:t>
                      </a: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    return var1, var2, var3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27938"/>
                  </a:ext>
                </a:extLst>
              </a:tr>
              <a:tr h="2670325">
                <a:tc>
                  <a:txBody>
                    <a:bodyPr/>
                    <a:lstStyle/>
                    <a:p>
                      <a:pPr indent="63500" algn="just"/>
                      <a:endParaRPr lang="en-US" sz="1050" b="0" kern="100" dirty="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altLang="ja-JP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(</a:t>
                      </a:r>
                      <a:r>
                        <a:rPr lang="ja-JP" altLang="en-US" sz="1050" b="0" kern="10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実行部</a:t>
                      </a:r>
                      <a:r>
                        <a:rPr lang="en-US" altLang="ja-JP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)</a:t>
                      </a:r>
                    </a:p>
                    <a:p>
                      <a:pPr indent="63500" algn="just"/>
                      <a:endParaRPr lang="en-US" altLang="ja-JP" sz="1050" b="0" kern="100" dirty="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altLang="ja-JP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(</a:t>
                      </a:r>
                      <a:r>
                        <a:rPr lang="ja-JP" altLang="en-US" sz="1050" b="0" kern="10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前略</a:t>
                      </a:r>
                      <a:r>
                        <a:rPr lang="en-US" altLang="ja-JP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)</a:t>
                      </a:r>
                    </a:p>
                    <a:p>
                      <a:pPr indent="63500" algn="just"/>
                      <a:endParaRPr lang="en-US" altLang="ja-JP" sz="1050" b="0" kern="100" dirty="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cannon1, rate1, cannon2_ = </a:t>
                      </a:r>
                    </a:p>
                    <a:p>
                      <a:pPr lvl="1"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function1(cannon1, rate1, cannon2_)</a:t>
                      </a:r>
                    </a:p>
                    <a:p>
                      <a:pPr indent="63500" algn="just"/>
                      <a:endParaRPr lang="en-US" sz="1050" b="0" kern="100" dirty="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cannon2, rate2, cannon1_ =</a:t>
                      </a:r>
                    </a:p>
                    <a:p>
                      <a:pPr lvl="1"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function1(cannon2, rate2, cannon1_)</a:t>
                      </a:r>
                    </a:p>
                    <a:p>
                      <a:pPr indent="63500" algn="just"/>
                      <a:endParaRPr lang="en-US" sz="1050" b="0" kern="100" dirty="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cannon1, cannon2 = cannon1_, cannon2_</a:t>
                      </a: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print(cannon1, cannon2)</a:t>
                      </a:r>
                    </a:p>
                    <a:p>
                      <a:pPr indent="63500" algn="just"/>
                      <a:endParaRPr lang="en-US" sz="1050" b="0" kern="100" dirty="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  <a:p>
                      <a:pPr indent="63500" algn="just"/>
                      <a:r>
                        <a:rPr lang="en-US" sz="1050" b="0" kern="100" dirty="0">
                          <a:solidFill>
                            <a:srgbClr val="0D0D0D"/>
                          </a:solidFill>
                          <a:effectLst/>
                          <a:latin typeface="Hiragino Mincho ProN W3" panose="02020300000000000000" pitchFamily="18" charset="-128"/>
                          <a:ea typeface="Hiragino Mincho ProN W3" panose="02020300000000000000" pitchFamily="18" charset="-128"/>
                        </a:rPr>
                        <a:t> </a:t>
                      </a:r>
                      <a:endParaRPr lang="ja-JP" sz="1050" b="0" kern="100">
                        <a:solidFill>
                          <a:srgbClr val="0D0D0D"/>
                        </a:solidFill>
                        <a:effectLst/>
                        <a:latin typeface="Hiragino Mincho ProN W3" panose="02020300000000000000" pitchFamily="18" charset="-128"/>
                        <a:ea typeface="Hiragino Mincho ProN W3" panose="02020300000000000000" pitchFamily="18" charset="-128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32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20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3B6E2517-C855-9F46-8B93-BAB059D6B3F3}"/>
              </a:ext>
            </a:extLst>
          </p:cNvPr>
          <p:cNvSpPr txBox="1">
            <a:spLocks/>
          </p:cNvSpPr>
          <p:nvPr/>
        </p:nvSpPr>
        <p:spPr>
          <a:xfrm>
            <a:off x="3373421" y="1074545"/>
            <a:ext cx="8612726" cy="2161459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200" b="1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ja-JP" altLang="en-US">
                <a:solidFill>
                  <a:srgbClr val="88F906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ソースコード</a:t>
            </a:r>
            <a:r>
              <a:rPr lang="ja-JP" altLang="en-US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の</a:t>
            </a:r>
            <a:r>
              <a:rPr lang="ja-JP" altLang="en-US">
                <a:solidFill>
                  <a:srgbClr val="88F906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構文木</a:t>
            </a:r>
            <a:r>
              <a:rPr lang="ja-JP" altLang="en-US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表現による</a:t>
            </a:r>
            <a:br>
              <a:rPr lang="ja-JP" altLang="en-US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</a:br>
            <a:r>
              <a:rPr lang="ja-JP" altLang="en-US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構造類似性を用いた自動</a:t>
            </a:r>
            <a:r>
              <a:rPr lang="ja-JP" altLang="en-US">
                <a:solidFill>
                  <a:srgbClr val="D7225F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関数生成</a:t>
            </a:r>
            <a:r>
              <a:rPr lang="ja-JP" altLang="en-US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方式</a:t>
            </a:r>
            <a:endParaRPr kumimoji="1" lang="ja-JP" altLang="en-US">
              <a:solidFill>
                <a:schemeClr val="bg1">
                  <a:lumMod val="95000"/>
                </a:schemeClr>
              </a:solidFill>
              <a:latin typeface="Ricty" panose="020B0509020203020207" pitchFamily="49" charset="-128"/>
              <a:ea typeface="Ricty" panose="020B0509020203020207" pitchFamily="49" charset="-128"/>
              <a:cs typeface="Ricty" panose="020B0509020203020207" pitchFamily="49" charset="-128"/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B2EFDF7F-9F29-4948-BF40-BFB4BE4F7FBB}"/>
              </a:ext>
            </a:extLst>
          </p:cNvPr>
          <p:cNvSpPr txBox="1">
            <a:spLocks/>
          </p:cNvSpPr>
          <p:nvPr/>
        </p:nvSpPr>
        <p:spPr>
          <a:xfrm>
            <a:off x="2921000" y="4028397"/>
            <a:ext cx="9271000" cy="1513308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7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7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 spc="1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ja-JP" altLang="en-US" sz="2000" u="sng">
                <a:solidFill>
                  <a:srgbClr val="B05FFF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北 椋太</a:t>
            </a:r>
            <a:r>
              <a:rPr lang="ja-JP" altLang="en-US" sz="20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　岡田</a:t>
            </a:r>
            <a:r>
              <a:rPr lang="en-US" altLang="ja-JP" sz="2000" dirty="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 </a:t>
            </a:r>
            <a:r>
              <a:rPr lang="ja-JP" altLang="en-US" sz="20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龍太郎　峰松</a:t>
            </a:r>
            <a:r>
              <a:rPr lang="en-US" altLang="ja-JP" sz="2000" dirty="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 </a:t>
            </a:r>
            <a:r>
              <a:rPr lang="ja-JP" altLang="en-US" sz="2000">
                <a:solidFill>
                  <a:schemeClr val="bg1">
                    <a:lumMod val="95000"/>
                  </a:schemeClr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彩子　中西 崇文</a:t>
            </a:r>
            <a:endParaRPr lang="en-US" altLang="ja-JP" sz="1800" dirty="0">
              <a:solidFill>
                <a:schemeClr val="bg1">
                  <a:lumMod val="95000"/>
                </a:schemeClr>
              </a:solidFill>
              <a:latin typeface="Ricty" panose="020B0509020203020207" pitchFamily="49" charset="-128"/>
              <a:ea typeface="Ricty" panose="020B0509020203020207" pitchFamily="49" charset="-128"/>
              <a:cs typeface="Ricty" panose="020B0509020203020207" pitchFamily="49" charset="-128"/>
              <a:sym typeface="Georgia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ja-JP" altLang="en-US" sz="1800">
                <a:solidFill>
                  <a:srgbClr val="AFB087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武蔵野大学データサイエンス学部</a:t>
            </a:r>
            <a:r>
              <a:rPr lang="en-US" altLang="ja-JP" sz="1800" dirty="0">
                <a:solidFill>
                  <a:srgbClr val="AFB087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  </a:t>
            </a:r>
            <a:r>
              <a:rPr lang="en" altLang="ja-JP" sz="1800" dirty="0">
                <a:solidFill>
                  <a:srgbClr val="AFB087"/>
                </a:solidFill>
                <a:latin typeface="Ricty" panose="020B0509020203020207" pitchFamily="49" charset="-128"/>
                <a:ea typeface="Ricty" panose="020B0509020203020207" pitchFamily="49" charset="-128"/>
                <a:cs typeface="Ricty" panose="020B0509020203020207" pitchFamily="49" charset="-128"/>
                <a:sym typeface="Georgia"/>
              </a:rPr>
              <a:t>TransMedia Tech Lab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5F14FF2-1709-8A4C-AE63-4E7115FB063D}"/>
              </a:ext>
            </a:extLst>
          </p:cNvPr>
          <p:cNvSpPr/>
          <p:nvPr/>
        </p:nvSpPr>
        <p:spPr>
          <a:xfrm>
            <a:off x="0" y="0"/>
            <a:ext cx="2921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ja-JP" altLang="en-US" sz="320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研究背景</a:t>
            </a:r>
            <a:endParaRPr kumimoji="1" lang="en-US" altLang="ja-JP" sz="32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ja-JP" altLang="en-US" sz="320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研究目的</a:t>
            </a:r>
            <a:endParaRPr kumimoji="1" lang="en-US" altLang="ja-JP" sz="32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ja-JP" altLang="en-US" sz="320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提案方式</a:t>
            </a:r>
            <a:endParaRPr kumimoji="1" lang="en-US" altLang="ja-JP" sz="32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ja-JP" altLang="en-US" sz="320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実験</a:t>
            </a:r>
            <a:endParaRPr kumimoji="1" lang="en-US" altLang="ja-JP" sz="32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609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u Gothic Medium"/>
              <a:ea typeface="+mn-ea"/>
              <a:cs typeface="+mn-cs"/>
            </a:endParaRPr>
          </a:p>
        </p:txBody>
      </p:sp>
      <p:pic>
        <p:nvPicPr>
          <p:cNvPr id="7" name="図 6" descr="黒い背景と白い文字&#10;&#10;低い精度で自動的に生成された説明">
            <a:extLst>
              <a:ext uri="{FF2B5EF4-FFF2-40B4-BE49-F238E27FC236}">
                <a16:creationId xmlns:a16="http://schemas.microsoft.com/office/drawing/2014/main" id="{5BF59422-6CF4-1E44-A476-84ACF48F4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87376E7-9AC1-477E-9D52-27424009C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600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u Gothic Medium"/>
              <a:ea typeface="+mn-ea"/>
              <a:cs typeface="+mn-cs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D15A82D-93C7-8A49-9869-5F20A32B91D1}"/>
              </a:ext>
            </a:extLst>
          </p:cNvPr>
          <p:cNvSpPr/>
          <p:nvPr/>
        </p:nvSpPr>
        <p:spPr>
          <a:xfrm>
            <a:off x="7748337" y="0"/>
            <a:ext cx="44436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ja-JP" altLang="en-US" sz="320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研究背景</a:t>
            </a:r>
            <a:endParaRPr kumimoji="1" lang="en-US" altLang="ja-JP" sz="32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ja-JP" altLang="en-US" sz="320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研究目的</a:t>
            </a:r>
            <a:endParaRPr kumimoji="1" lang="en-US" altLang="ja-JP" sz="32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ja-JP" altLang="en-US" sz="320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提案方式</a:t>
            </a:r>
            <a:endParaRPr kumimoji="1" lang="en-US" altLang="ja-JP" sz="32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kumimoji="1" lang="ja-JP" altLang="en-US" sz="320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実験</a:t>
            </a:r>
            <a:endParaRPr kumimoji="1" lang="en-US" altLang="ja-JP" sz="32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4F8BC8E-3029-F84F-A805-C05C8A30A755}"/>
              </a:ext>
            </a:extLst>
          </p:cNvPr>
          <p:cNvSpPr/>
          <p:nvPr/>
        </p:nvSpPr>
        <p:spPr>
          <a:xfrm>
            <a:off x="522005" y="983974"/>
            <a:ext cx="6936686" cy="48900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u Gothic Medium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B86DA2-A6D9-DA4D-A06A-A21CCFAB2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47" y="1617368"/>
            <a:ext cx="6639339" cy="216145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Hiragino Mincho ProN W6" panose="02020300000000000000" pitchFamily="18" charset="-128"/>
                <a:ea typeface="Hiragino Mincho ProN W6" panose="02020300000000000000" pitchFamily="18" charset="-128"/>
                <a:cs typeface="Georgia"/>
                <a:sym typeface="Georgia"/>
              </a:rPr>
              <a:t>ソースコードの構文木表現による</a:t>
            </a:r>
            <a:br>
              <a:rPr lang="ja-JP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Hiragino Mincho ProN W6" panose="02020300000000000000" pitchFamily="18" charset="-128"/>
                <a:ea typeface="Hiragino Mincho ProN W6" panose="02020300000000000000" pitchFamily="18" charset="-128"/>
                <a:cs typeface="Georgia"/>
                <a:sym typeface="Georgia"/>
              </a:rPr>
            </a:br>
            <a:r>
              <a:rPr lang="ja-JP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Hiragino Mincho ProN W6" panose="02020300000000000000" pitchFamily="18" charset="-128"/>
                <a:ea typeface="Hiragino Mincho ProN W6" panose="02020300000000000000" pitchFamily="18" charset="-128"/>
                <a:cs typeface="Georgia"/>
                <a:sym typeface="Georgia"/>
              </a:rPr>
              <a:t>構造類似性を用いた自動関数生成方式</a:t>
            </a:r>
            <a:endParaRPr kumimoji="1" lang="ja-JP" altLang="en-US" sz="2400">
              <a:solidFill>
                <a:schemeClr val="tx1">
                  <a:lumMod val="85000"/>
                  <a:lumOff val="15000"/>
                </a:schemeClr>
              </a:solidFill>
              <a:latin typeface="Hiragino Mincho ProN W6" panose="02020300000000000000" pitchFamily="18" charset="-128"/>
              <a:ea typeface="Hiragino Mincho ProN W6" panose="020203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115256-A102-874B-B208-FF86B6467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2677" y="3778828"/>
            <a:ext cx="5734878" cy="1513308"/>
          </a:xfrm>
        </p:spPr>
        <p:txBody>
          <a:bodyPr anchor="ctr">
            <a:normAutofit/>
          </a:bodyPr>
          <a:lstStyle/>
          <a:p>
            <a:pPr>
              <a:lnSpc>
                <a:spcPts val="1500"/>
              </a:lnSpc>
            </a:pPr>
            <a:r>
              <a:rPr lang="ja-JP" altLang="en-US" sz="1600" i="0" u="sng">
                <a:solidFill>
                  <a:schemeClr val="tx1">
                    <a:lumMod val="75000"/>
                    <a:lumOff val="2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Georgia"/>
                <a:sym typeface="Georgia"/>
              </a:rPr>
              <a:t>北 椋太</a:t>
            </a:r>
            <a:r>
              <a:rPr lang="ja-JP" altLang="en-US" sz="1600" i="0">
                <a:solidFill>
                  <a:schemeClr val="tx1">
                    <a:lumMod val="75000"/>
                    <a:lumOff val="2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Georgia"/>
                <a:sym typeface="Georgia"/>
              </a:rPr>
              <a:t>　岡田</a:t>
            </a:r>
            <a:r>
              <a:rPr lang="en-US" altLang="ja-JP" sz="16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Georgia"/>
                <a:sym typeface="Georgia"/>
              </a:rPr>
              <a:t> </a:t>
            </a:r>
            <a:r>
              <a:rPr lang="ja-JP" altLang="en-US" sz="1600" i="0">
                <a:solidFill>
                  <a:schemeClr val="tx1">
                    <a:lumMod val="75000"/>
                    <a:lumOff val="2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Georgia"/>
                <a:sym typeface="Georgia"/>
              </a:rPr>
              <a:t>龍太郎　峰松</a:t>
            </a:r>
            <a:r>
              <a:rPr lang="en-US" altLang="ja-JP" sz="16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Georgia"/>
                <a:sym typeface="Georgia"/>
              </a:rPr>
              <a:t> </a:t>
            </a:r>
            <a:r>
              <a:rPr lang="ja-JP" altLang="en-US" sz="1600" i="0">
                <a:solidFill>
                  <a:schemeClr val="tx1">
                    <a:lumMod val="75000"/>
                    <a:lumOff val="2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Georgia"/>
                <a:sym typeface="Georgia"/>
              </a:rPr>
              <a:t>彩子　中西 崇文</a:t>
            </a:r>
            <a:endParaRPr lang="en-US" altLang="ja-JP" sz="1600" i="0" dirty="0">
              <a:solidFill>
                <a:schemeClr val="tx1">
                  <a:lumMod val="75000"/>
                  <a:lumOff val="2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  <a:cs typeface="Georgia"/>
              <a:sym typeface="Georgia"/>
            </a:endParaRPr>
          </a:p>
          <a:p>
            <a:pPr>
              <a:lnSpc>
                <a:spcPts val="1500"/>
              </a:lnSpc>
            </a:pPr>
            <a:endParaRPr lang="en-US" altLang="ja-JP" sz="1600" i="0" dirty="0">
              <a:solidFill>
                <a:schemeClr val="tx1">
                  <a:lumMod val="75000"/>
                  <a:lumOff val="2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  <a:cs typeface="Georgia"/>
              <a:sym typeface="Georgia"/>
            </a:endParaRPr>
          </a:p>
          <a:p>
            <a:pPr>
              <a:lnSpc>
                <a:spcPts val="1500"/>
              </a:lnSpc>
            </a:pPr>
            <a:r>
              <a:rPr lang="ja-JP" altLang="en-US" sz="1600" i="0">
                <a:solidFill>
                  <a:schemeClr val="tx1">
                    <a:lumMod val="75000"/>
                    <a:lumOff val="2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Georgia"/>
                <a:sym typeface="Georgia"/>
              </a:rPr>
              <a:t>武蔵野大学データサイエンス学部　</a:t>
            </a:r>
            <a:endParaRPr lang="en-US" altLang="ja-JP" sz="1600" i="0" dirty="0">
              <a:solidFill>
                <a:schemeClr val="tx1">
                  <a:lumMod val="75000"/>
                  <a:lumOff val="2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  <a:cs typeface="Georgia"/>
              <a:sym typeface="Georgia"/>
            </a:endParaRPr>
          </a:p>
          <a:p>
            <a:pPr>
              <a:lnSpc>
                <a:spcPts val="1500"/>
              </a:lnSpc>
            </a:pPr>
            <a:r>
              <a:rPr lang="en" altLang="ja-JP" sz="16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Georgia"/>
                <a:sym typeface="Georgia"/>
              </a:rPr>
              <a:t>TransMedia Tech Lab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C6DD71-8EB9-9B49-B2DE-69904671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altLang="ja" sz="1200" b="1" i="0" u="none" strike="noStrike" kern="1200" cap="none" spc="300" normalizeH="0" baseline="0" noProof="0">
                <a:ln>
                  <a:noFill/>
                </a:ln>
                <a:solidFill>
                  <a:srgbClr val="8B17D5">
                    <a:lumMod val="60000"/>
                    <a:lumOff val="40000"/>
                  </a:srgbClr>
                </a:solidFill>
                <a:effectLst/>
                <a:uLnTx/>
                <a:uFillTx/>
                <a:latin typeface="Hiragino Mincho ProN W3" panose="02020300000000000000" pitchFamily="18" charset="-128"/>
                <a:ea typeface="Hiragino Mincho ProN W3" panose="02020300000000000000" pitchFamily="18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ja" altLang="en-US" sz="1200" b="1" i="0" u="none" strike="noStrike" kern="1200" cap="none" spc="300" normalizeH="0" baseline="0" noProof="0">
              <a:ln>
                <a:noFill/>
              </a:ln>
              <a:solidFill>
                <a:srgbClr val="8B17D5">
                  <a:lumMod val="60000"/>
                  <a:lumOff val="40000"/>
                </a:srgbClr>
              </a:solidFill>
              <a:effectLst/>
              <a:uLnTx/>
              <a:uFillTx/>
              <a:latin typeface="Hiragino Mincho ProN W3" panose="02020300000000000000" pitchFamily="18" charset="-128"/>
              <a:ea typeface="Hiragino Mincho ProN W3" panose="02020300000000000000" pitchFamily="18" charset="-128"/>
              <a:cs typeface="+mn-cs"/>
            </a:endParaRPr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04D712E1-9251-A944-AAA4-873533E34A4F}"/>
              </a:ext>
            </a:extLst>
          </p:cNvPr>
          <p:cNvGrpSpPr/>
          <p:nvPr/>
        </p:nvGrpSpPr>
        <p:grpSpPr>
          <a:xfrm>
            <a:off x="661876" y="1627366"/>
            <a:ext cx="6626710" cy="3704400"/>
            <a:chOff x="661876" y="1627366"/>
            <a:chExt cx="6626710" cy="3707325"/>
          </a:xfrm>
        </p:grpSpPr>
        <p:pic>
          <p:nvPicPr>
            <p:cNvPr id="52" name="図 51" descr="背景パターン&#10;&#10;自動的に生成された説明">
              <a:extLst>
                <a:ext uri="{FF2B5EF4-FFF2-40B4-BE49-F238E27FC236}">
                  <a16:creationId xmlns:a16="http://schemas.microsoft.com/office/drawing/2014/main" id="{3AD40777-4ABC-3E47-9543-01BBE3B84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8574"/>
            <a:stretch/>
          </p:blipFill>
          <p:spPr>
            <a:xfrm rot="10800000">
              <a:off x="661876" y="1627366"/>
              <a:ext cx="6596477" cy="45719"/>
            </a:xfrm>
            <a:prstGeom prst="rect">
              <a:avLst/>
            </a:prstGeom>
          </p:spPr>
        </p:pic>
        <p:pic>
          <p:nvPicPr>
            <p:cNvPr id="53" name="図 52" descr="背景パターン&#10;&#10;自動的に生成された説明">
              <a:extLst>
                <a:ext uri="{FF2B5EF4-FFF2-40B4-BE49-F238E27FC236}">
                  <a16:creationId xmlns:a16="http://schemas.microsoft.com/office/drawing/2014/main" id="{B35FFA67-04B8-F745-98F4-C810871EE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8574"/>
            <a:stretch/>
          </p:blipFill>
          <p:spPr>
            <a:xfrm rot="10800000">
              <a:off x="692109" y="5288972"/>
              <a:ext cx="6596477" cy="4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58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48"/>
            <a:ext cx="12192000" cy="19961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384F4A-36DF-0B47-8E2F-7F22EA10633D}"/>
              </a:ext>
            </a:extLst>
          </p:cNvPr>
          <p:cNvSpPr txBox="1"/>
          <p:nvPr/>
        </p:nvSpPr>
        <p:spPr>
          <a:xfrm>
            <a:off x="682869" y="2201285"/>
            <a:ext cx="10826261" cy="338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600" b="1">
                <a:solidFill>
                  <a:srgbClr val="30002A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ソフトウェアの大規模化・利用分野の拡大</a:t>
            </a:r>
            <a:endParaRPr kumimoji="1" lang="en-US" altLang="ja-JP" sz="2600" b="1" dirty="0">
              <a:solidFill>
                <a:srgbClr val="30002A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>
                <a:solidFill>
                  <a:srgbClr val="3C1738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システムの不具合や故障が社会的な問題になることが増加</a:t>
            </a:r>
            <a:endParaRPr kumimoji="1" lang="en-US" altLang="ja-JP" sz="2200" dirty="0">
              <a:solidFill>
                <a:srgbClr val="3C1738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endParaRPr kumimoji="1" lang="en-US" altLang="ja-JP" sz="2400" dirty="0">
              <a:solidFill>
                <a:srgbClr val="3C1738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600" b="1">
                <a:solidFill>
                  <a:srgbClr val="30002A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ソフトウェア開発ライフサイクル</a:t>
            </a:r>
            <a:endParaRPr kumimoji="1" lang="en-US" altLang="ja-JP" sz="2600" b="1" dirty="0">
              <a:solidFill>
                <a:srgbClr val="30002A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>
                <a:solidFill>
                  <a:srgbClr val="3C1738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保守のコストが占める割合が高い</a:t>
            </a:r>
            <a:endParaRPr kumimoji="1" lang="en-US" altLang="ja-JP" sz="2200" dirty="0">
              <a:solidFill>
                <a:srgbClr val="3C1738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 b="1">
                <a:solidFill>
                  <a:srgbClr val="6D3683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保守作業の効率化</a:t>
            </a:r>
            <a:r>
              <a:rPr kumimoji="1" lang="ja-JP" altLang="en-US" sz="2200">
                <a:solidFill>
                  <a:srgbClr val="3C1738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が重要な課題となっている</a:t>
            </a:r>
            <a:endParaRPr kumimoji="1" lang="en-US" altLang="ja-JP" sz="2200" dirty="0">
              <a:solidFill>
                <a:srgbClr val="3C1738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研究背景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13" name="スライド番号プレースホルダー 3">
            <a:extLst>
              <a:ext uri="{FF2B5EF4-FFF2-40B4-BE49-F238E27FC236}">
                <a16:creationId xmlns:a16="http://schemas.microsoft.com/office/drawing/2014/main" id="{9400D671-3295-124D-9186-984F523A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4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58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384F4A-36DF-0B47-8E2F-7F22EA10633D}"/>
              </a:ext>
            </a:extLst>
          </p:cNvPr>
          <p:cNvSpPr txBox="1"/>
          <p:nvPr/>
        </p:nvSpPr>
        <p:spPr>
          <a:xfrm>
            <a:off x="682869" y="2201285"/>
            <a:ext cx="10826261" cy="3427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600" b="1">
                <a:solidFill>
                  <a:srgbClr val="30002A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保守作業</a:t>
            </a:r>
            <a:endParaRPr kumimoji="1" lang="en-US" altLang="ja-JP" sz="2600" b="1" dirty="0">
              <a:solidFill>
                <a:srgbClr val="30002A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>
                <a:solidFill>
                  <a:srgbClr val="3C1738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プログラムの理解・修正に多くの時間を要する</a:t>
            </a:r>
            <a:endParaRPr kumimoji="1" lang="en-US" altLang="ja-JP" sz="2200" dirty="0">
              <a:solidFill>
                <a:srgbClr val="3C1738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endParaRPr kumimoji="1" lang="en-US" altLang="ja-JP" sz="2400" dirty="0">
              <a:solidFill>
                <a:srgbClr val="3C1738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600" b="1">
                <a:solidFill>
                  <a:srgbClr val="30002A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コードクローン</a:t>
            </a:r>
            <a:r>
              <a:rPr kumimoji="1" lang="ja-JP" altLang="en-US" sz="2800" b="1">
                <a:solidFill>
                  <a:srgbClr val="30002A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kumimoji="1" lang="en-US" altLang="ja-JP" sz="2000" b="1" dirty="0">
                <a:solidFill>
                  <a:srgbClr val="484848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…</a:t>
            </a:r>
            <a:r>
              <a:rPr kumimoji="1" lang="ja-JP" altLang="en-US" sz="2000" b="1">
                <a:solidFill>
                  <a:srgbClr val="484848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kumimoji="1" lang="ja-JP" altLang="en-US" sz="2000">
                <a:solidFill>
                  <a:srgbClr val="484848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ソースコード中に類似または一致したコード片のこと</a:t>
            </a:r>
            <a:endParaRPr kumimoji="1" lang="en-US" altLang="ja-JP" sz="2800" b="1" dirty="0">
              <a:solidFill>
                <a:srgbClr val="484848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>
                <a:solidFill>
                  <a:srgbClr val="3C1738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ソースコードに不具合が発見された場合、</a:t>
            </a:r>
            <a:endParaRPr kumimoji="1" lang="en-US" altLang="ja-JP" sz="2200" dirty="0">
              <a:solidFill>
                <a:srgbClr val="3C1738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>
                <a:solidFill>
                  <a:srgbClr val="3C1738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そのコードクローンすべてについて検査・修正が必要</a:t>
            </a:r>
            <a:endParaRPr kumimoji="1" lang="en-US" altLang="ja-JP" sz="2200" dirty="0">
              <a:solidFill>
                <a:srgbClr val="30002A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研究背景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5" name="スライド番号プレースホルダー 3">
            <a:extLst>
              <a:ext uri="{FF2B5EF4-FFF2-40B4-BE49-F238E27FC236}">
                <a16:creationId xmlns:a16="http://schemas.microsoft.com/office/drawing/2014/main" id="{683A3D8C-017D-2542-8089-8A2EE639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5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59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384F4A-36DF-0B47-8E2F-7F22EA10633D}"/>
              </a:ext>
            </a:extLst>
          </p:cNvPr>
          <p:cNvSpPr txBox="1"/>
          <p:nvPr/>
        </p:nvSpPr>
        <p:spPr>
          <a:xfrm>
            <a:off x="682869" y="2201285"/>
            <a:ext cx="11129686" cy="163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600" b="1">
                <a:solidFill>
                  <a:srgbClr val="30002A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ソースコードの構文木表現による構造類似性を用いた自動関数生成方式</a:t>
            </a:r>
            <a:endParaRPr kumimoji="1" lang="en-US" altLang="ja-JP" sz="2600" b="1" dirty="0">
              <a:solidFill>
                <a:srgbClr val="30002A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>
                <a:solidFill>
                  <a:srgbClr val="30002A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ソースコード中に含まれるコードクローンを検出し、</a:t>
            </a:r>
            <a:endParaRPr kumimoji="1" lang="en-US" altLang="ja-JP" sz="2200" dirty="0">
              <a:solidFill>
                <a:srgbClr val="30002A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>
                <a:solidFill>
                  <a:srgbClr val="30002A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関数化することによって、一元的な管理を可能とする</a:t>
            </a:r>
            <a:endParaRPr kumimoji="1" lang="en-US" altLang="ja-JP" sz="2200" dirty="0">
              <a:solidFill>
                <a:srgbClr val="30002A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研究目的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0D8ED4-E833-5148-B780-759FDEBF3393}"/>
              </a:ext>
            </a:extLst>
          </p:cNvPr>
          <p:cNvSpPr txBox="1"/>
          <p:nvPr/>
        </p:nvSpPr>
        <p:spPr>
          <a:xfrm>
            <a:off x="682869" y="4471973"/>
            <a:ext cx="4893039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lvl="1"/>
            <a:endParaRPr lang="en" altLang="ja-JP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" altLang="ja-JP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taro_h, taro_w = 170, 60</a:t>
            </a:r>
          </a:p>
          <a:p>
            <a:pPr lvl="1"/>
            <a:r>
              <a:rPr lang="en" altLang="ja-JP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taro_std = round(22*(taro_h/100)**2, 2)</a:t>
            </a:r>
          </a:p>
          <a:p>
            <a:pPr lvl="1"/>
            <a:r>
              <a:rPr kumimoji="1" lang="en" altLang="ja-JP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taro_bmi = round(taro_w/((taro_h/100)**2), 2)</a:t>
            </a:r>
          </a:p>
          <a:p>
            <a:pPr lvl="1"/>
            <a:endParaRPr kumimoji="1" lang="en" altLang="ja-JP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kumimoji="1" lang="en" altLang="ja-JP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jiro_h, jiro_w = 165, 55</a:t>
            </a:r>
          </a:p>
          <a:p>
            <a:pPr lvl="1"/>
            <a:r>
              <a:rPr lang="en" altLang="ja-JP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jiro_std = round(22*(taro_h/100)**2, 2)</a:t>
            </a:r>
          </a:p>
          <a:p>
            <a:pPr lvl="1"/>
            <a:r>
              <a:rPr kumimoji="1" lang="en" altLang="ja-JP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jiro_bmi = round(taro_w/((taro_h/100)**2), 2)</a:t>
            </a:r>
          </a:p>
          <a:p>
            <a:pPr lvl="1"/>
            <a:endParaRPr kumimoji="1" lang="en" altLang="ja-JP" sz="12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FFC6C5-AC84-F549-B198-BD0A5C5D0450}"/>
              </a:ext>
            </a:extLst>
          </p:cNvPr>
          <p:cNvSpPr txBox="1"/>
          <p:nvPr/>
        </p:nvSpPr>
        <p:spPr>
          <a:xfrm>
            <a:off x="6616094" y="4471973"/>
            <a:ext cx="4893039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lvl="1"/>
            <a:endParaRPr lang="en" altLang="ja-JP" sz="1200" dirty="0">
              <a:solidFill>
                <a:schemeClr val="accent6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" altLang="ja-JP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cal_std_bmi(h, w):</a:t>
            </a:r>
          </a:p>
          <a:p>
            <a:pPr lvl="2"/>
            <a:r>
              <a:rPr lang="en" altLang="ja-JP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std_w = round(22*(h/100)**2, 2)</a:t>
            </a:r>
          </a:p>
          <a:p>
            <a:pPr lvl="2"/>
            <a:r>
              <a:rPr kumimoji="1" lang="en" altLang="ja-JP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bmi = round(w/((h/100)**2), 2)</a:t>
            </a:r>
          </a:p>
          <a:p>
            <a:pPr lvl="2"/>
            <a:endParaRPr kumimoji="1" lang="en" altLang="ja-JP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kumimoji="1" lang="en" altLang="ja-JP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taro_std, taro_bmi = </a:t>
            </a:r>
            <a:r>
              <a:rPr kumimoji="1" lang="en" altLang="ja-JP" sz="1200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cal_std_bmi(170, 60)</a:t>
            </a:r>
          </a:p>
          <a:p>
            <a:pPr lvl="1"/>
            <a:r>
              <a:rPr kumimoji="1" lang="en" altLang="ja-JP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jiro_std, jiro_bmi = </a:t>
            </a:r>
            <a:r>
              <a:rPr kumimoji="1" lang="en" altLang="ja-JP" sz="1200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cal_std_bmi(165, 55)</a:t>
            </a:r>
          </a:p>
          <a:p>
            <a:pPr lvl="1"/>
            <a:endParaRPr kumimoji="1" lang="en" altLang="ja-JP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kumimoji="1" lang="en" altLang="ja-JP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965AF16-1E20-0344-893C-470371D34F0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5575908" y="5349136"/>
            <a:ext cx="1040186" cy="0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8BAB1F86-D97B-5E4C-9B4A-79A82A4F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6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929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提案方式　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– 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システム構成図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-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48B0EE7-5F31-E846-A15E-0C54E4D7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7" y="1593093"/>
            <a:ext cx="10072686" cy="4891296"/>
          </a:xfrm>
          <a:prstGeom prst="rect">
            <a:avLst/>
          </a:prstGeom>
        </p:spPr>
      </p:pic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EBBA3567-E73E-434F-8E9A-5BA4DFDF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7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09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提案方式　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– 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構文解析機能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-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48B0EE7-5F31-E846-A15E-0C54E4D7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7" y="1593093"/>
            <a:ext cx="10072686" cy="4891296"/>
          </a:xfrm>
          <a:prstGeom prst="rect">
            <a:avLst/>
          </a:prstGeom>
        </p:spPr>
      </p:pic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EBBA3567-E73E-434F-8E9A-5BA4DFDF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8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A8A04853-D013-7246-B94E-86DFFBBF5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sharpenSoften amount="50000"/>
                    </a14:imgEffect>
                    <a14:imgEffect>
                      <a14:saturation sat="222000"/>
                    </a14:imgEffect>
                    <a14:imgEffect>
                      <a14:brightnessContrast bright="-30000" contrast="33000"/>
                    </a14:imgEffect>
                  </a14:imgLayer>
                </a14:imgProps>
              </a:ext>
            </a:extLst>
          </a:blip>
          <a:srcRect l="39212" t="1361" r="766" b="431"/>
          <a:stretch>
            <a:fillRect/>
          </a:stretch>
        </p:blipFill>
        <p:spPr>
          <a:xfrm>
            <a:off x="3377680" y="1861457"/>
            <a:ext cx="1418253" cy="1418253"/>
          </a:xfrm>
          <a:custGeom>
            <a:avLst/>
            <a:gdLst>
              <a:gd name="connsiteX0" fmla="*/ 709126 w 1418253"/>
              <a:gd name="connsiteY0" fmla="*/ 114299 h 1418253"/>
              <a:gd name="connsiteX1" fmla="*/ 114299 w 1418253"/>
              <a:gd name="connsiteY1" fmla="*/ 709126 h 1418253"/>
              <a:gd name="connsiteX2" fmla="*/ 709126 w 1418253"/>
              <a:gd name="connsiteY2" fmla="*/ 1303953 h 1418253"/>
              <a:gd name="connsiteX3" fmla="*/ 1303953 w 1418253"/>
              <a:gd name="connsiteY3" fmla="*/ 709126 h 1418253"/>
              <a:gd name="connsiteX4" fmla="*/ 709126 w 1418253"/>
              <a:gd name="connsiteY4" fmla="*/ 114299 h 1418253"/>
              <a:gd name="connsiteX5" fmla="*/ 709127 w 1418253"/>
              <a:gd name="connsiteY5" fmla="*/ 0 h 1418253"/>
              <a:gd name="connsiteX6" fmla="*/ 1418253 w 1418253"/>
              <a:gd name="connsiteY6" fmla="*/ 709127 h 1418253"/>
              <a:gd name="connsiteX7" fmla="*/ 709127 w 1418253"/>
              <a:gd name="connsiteY7" fmla="*/ 1418253 h 1418253"/>
              <a:gd name="connsiteX8" fmla="*/ 0 w 1418253"/>
              <a:gd name="connsiteY8" fmla="*/ 709127 h 1418253"/>
              <a:gd name="connsiteX9" fmla="*/ 709127 w 1418253"/>
              <a:gd name="connsiteY9" fmla="*/ 0 h 141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8253" h="1418253">
                <a:moveTo>
                  <a:pt x="709126" y="114299"/>
                </a:moveTo>
                <a:cubicBezTo>
                  <a:pt x="380612" y="114299"/>
                  <a:pt x="114299" y="380612"/>
                  <a:pt x="114299" y="709126"/>
                </a:cubicBezTo>
                <a:cubicBezTo>
                  <a:pt x="114299" y="1037640"/>
                  <a:pt x="380612" y="1303953"/>
                  <a:pt x="709126" y="1303953"/>
                </a:cubicBezTo>
                <a:cubicBezTo>
                  <a:pt x="1037640" y="1303953"/>
                  <a:pt x="1303953" y="1037640"/>
                  <a:pt x="1303953" y="709126"/>
                </a:cubicBezTo>
                <a:cubicBezTo>
                  <a:pt x="1303953" y="380612"/>
                  <a:pt x="1037640" y="114299"/>
                  <a:pt x="709126" y="114299"/>
                </a:cubicBezTo>
                <a:close/>
                <a:moveTo>
                  <a:pt x="709127" y="0"/>
                </a:moveTo>
                <a:cubicBezTo>
                  <a:pt x="1100766" y="0"/>
                  <a:pt x="1418253" y="317487"/>
                  <a:pt x="1418253" y="709127"/>
                </a:cubicBezTo>
                <a:cubicBezTo>
                  <a:pt x="1418253" y="1100767"/>
                  <a:pt x="1100766" y="1418253"/>
                  <a:pt x="709127" y="1418253"/>
                </a:cubicBezTo>
                <a:cubicBezTo>
                  <a:pt x="317487" y="1418253"/>
                  <a:pt x="0" y="1100767"/>
                  <a:pt x="0" y="709127"/>
                </a:cubicBezTo>
                <a:cubicBezTo>
                  <a:pt x="0" y="317487"/>
                  <a:pt x="317487" y="0"/>
                  <a:pt x="70912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325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6ECEA92B-3C56-394E-B0AC-21BB214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31"/>
          <a:stretch/>
        </p:blipFill>
        <p:spPr>
          <a:xfrm rot="10800000">
            <a:off x="0" y="933450"/>
            <a:ext cx="12192000" cy="199611"/>
          </a:xfrm>
          <a:prstGeom prst="rect">
            <a:avLst/>
          </a:prstGeom>
        </p:spPr>
      </p:pic>
      <p:sp>
        <p:nvSpPr>
          <p:cNvPr id="18" name="コンテンツ プレースホルダー 17">
            <a:extLst>
              <a:ext uri="{FF2B5EF4-FFF2-40B4-BE49-F238E27FC236}">
                <a16:creationId xmlns:a16="http://schemas.microsoft.com/office/drawing/2014/main" id="{B3AEC267-F289-7248-A7AD-03D663E1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933448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ja-JP" altLang="en-US" sz="32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　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提案方式　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– </a:t>
            </a:r>
            <a:r>
              <a:rPr lang="ja-JP" altLang="en-US" sz="3600" b="1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部分木抽出機能</a:t>
            </a:r>
            <a:r>
              <a:rPr lang="en-US" altLang="ja-JP" sz="3600" b="1" dirty="0">
                <a:solidFill>
                  <a:schemeClr val="bg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-</a:t>
            </a:r>
            <a:endParaRPr lang="ja-JP" altLang="en-US" sz="3200" b="1">
              <a:solidFill>
                <a:schemeClr val="bg1"/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48B0EE7-5F31-E846-A15E-0C54E4D7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7" y="1593093"/>
            <a:ext cx="10072686" cy="4891296"/>
          </a:xfrm>
          <a:prstGeom prst="rect">
            <a:avLst/>
          </a:prstGeom>
        </p:spPr>
      </p:pic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id="{EBBA3567-E73E-434F-8E9A-5BA4DFDF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" sz="1200" b="1">
                <a:solidFill>
                  <a:schemeClr val="accent6">
                    <a:lumMod val="60000"/>
                    <a:lumOff val="40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pPr>
                <a:spcAft>
                  <a:spcPts val="600"/>
                </a:spcAft>
              </a:pPr>
              <a:t>9</a:t>
            </a:fld>
            <a:endParaRPr lang="ja" altLang="en-US" sz="1200" b="1">
              <a:solidFill>
                <a:schemeClr val="accent6">
                  <a:lumMod val="60000"/>
                  <a:lumOff val="40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pic>
        <p:nvPicPr>
          <p:cNvPr id="9" name="図 8" descr="背景パターン&#10;&#10;自動的に生成された説明">
            <a:extLst>
              <a:ext uri="{FF2B5EF4-FFF2-40B4-BE49-F238E27FC236}">
                <a16:creationId xmlns:a16="http://schemas.microsoft.com/office/drawing/2014/main" id="{41F65265-E205-3E48-8AFE-5F7C9B7C2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sharpenSoften amount="50000"/>
                    </a14:imgEffect>
                    <a14:imgEffect>
                      <a14:saturation sat="222000"/>
                    </a14:imgEffect>
                    <a14:imgEffect>
                      <a14:brightnessContrast bright="-30000" contrast="33000"/>
                    </a14:imgEffect>
                  </a14:imgLayer>
                </a14:imgProps>
              </a:ext>
            </a:extLst>
          </a:blip>
          <a:srcRect l="39212" t="1361" r="766" b="431"/>
          <a:stretch>
            <a:fillRect/>
          </a:stretch>
        </p:blipFill>
        <p:spPr>
          <a:xfrm>
            <a:off x="6848667" y="1861457"/>
            <a:ext cx="1418253" cy="1418253"/>
          </a:xfrm>
          <a:custGeom>
            <a:avLst/>
            <a:gdLst>
              <a:gd name="connsiteX0" fmla="*/ 709126 w 1418253"/>
              <a:gd name="connsiteY0" fmla="*/ 114299 h 1418253"/>
              <a:gd name="connsiteX1" fmla="*/ 114299 w 1418253"/>
              <a:gd name="connsiteY1" fmla="*/ 709126 h 1418253"/>
              <a:gd name="connsiteX2" fmla="*/ 709126 w 1418253"/>
              <a:gd name="connsiteY2" fmla="*/ 1303953 h 1418253"/>
              <a:gd name="connsiteX3" fmla="*/ 1303953 w 1418253"/>
              <a:gd name="connsiteY3" fmla="*/ 709126 h 1418253"/>
              <a:gd name="connsiteX4" fmla="*/ 709126 w 1418253"/>
              <a:gd name="connsiteY4" fmla="*/ 114299 h 1418253"/>
              <a:gd name="connsiteX5" fmla="*/ 709127 w 1418253"/>
              <a:gd name="connsiteY5" fmla="*/ 0 h 1418253"/>
              <a:gd name="connsiteX6" fmla="*/ 1418253 w 1418253"/>
              <a:gd name="connsiteY6" fmla="*/ 709127 h 1418253"/>
              <a:gd name="connsiteX7" fmla="*/ 709127 w 1418253"/>
              <a:gd name="connsiteY7" fmla="*/ 1418253 h 1418253"/>
              <a:gd name="connsiteX8" fmla="*/ 0 w 1418253"/>
              <a:gd name="connsiteY8" fmla="*/ 709127 h 1418253"/>
              <a:gd name="connsiteX9" fmla="*/ 709127 w 1418253"/>
              <a:gd name="connsiteY9" fmla="*/ 0 h 141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8253" h="1418253">
                <a:moveTo>
                  <a:pt x="709126" y="114299"/>
                </a:moveTo>
                <a:cubicBezTo>
                  <a:pt x="380612" y="114299"/>
                  <a:pt x="114299" y="380612"/>
                  <a:pt x="114299" y="709126"/>
                </a:cubicBezTo>
                <a:cubicBezTo>
                  <a:pt x="114299" y="1037640"/>
                  <a:pt x="380612" y="1303953"/>
                  <a:pt x="709126" y="1303953"/>
                </a:cubicBezTo>
                <a:cubicBezTo>
                  <a:pt x="1037640" y="1303953"/>
                  <a:pt x="1303953" y="1037640"/>
                  <a:pt x="1303953" y="709126"/>
                </a:cubicBezTo>
                <a:cubicBezTo>
                  <a:pt x="1303953" y="380612"/>
                  <a:pt x="1037640" y="114299"/>
                  <a:pt x="709126" y="114299"/>
                </a:cubicBezTo>
                <a:close/>
                <a:moveTo>
                  <a:pt x="709127" y="0"/>
                </a:moveTo>
                <a:cubicBezTo>
                  <a:pt x="1100766" y="0"/>
                  <a:pt x="1418253" y="317487"/>
                  <a:pt x="1418253" y="709127"/>
                </a:cubicBezTo>
                <a:cubicBezTo>
                  <a:pt x="1418253" y="1100767"/>
                  <a:pt x="1100766" y="1418253"/>
                  <a:pt x="709127" y="1418253"/>
                </a:cubicBezTo>
                <a:cubicBezTo>
                  <a:pt x="317487" y="1418253"/>
                  <a:pt x="0" y="1100767"/>
                  <a:pt x="0" y="709127"/>
                </a:cubicBezTo>
                <a:cubicBezTo>
                  <a:pt x="0" y="317487"/>
                  <a:pt x="317487" y="0"/>
                  <a:pt x="70912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990686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RegularSeedLeftStep">
      <a:dk1>
        <a:srgbClr val="000000"/>
      </a:dk1>
      <a:lt1>
        <a:srgbClr val="FFFFFF"/>
      </a:lt1>
      <a:dk2>
        <a:srgbClr val="1B242F"/>
      </a:dk2>
      <a:lt2>
        <a:srgbClr val="F0F1F3"/>
      </a:lt2>
      <a:accent1>
        <a:srgbClr val="CC9924"/>
      </a:accent1>
      <a:accent2>
        <a:srgbClr val="D54C17"/>
      </a:accent2>
      <a:accent3>
        <a:srgbClr val="E72943"/>
      </a:accent3>
      <a:accent4>
        <a:srgbClr val="D51781"/>
      </a:accent4>
      <a:accent5>
        <a:srgbClr val="E729E2"/>
      </a:accent5>
      <a:accent6>
        <a:srgbClr val="8B17D5"/>
      </a:accent6>
      <a:hlink>
        <a:srgbClr val="446AC0"/>
      </a:hlink>
      <a:folHlink>
        <a:srgbClr val="7F7F7F"/>
      </a:folHlink>
    </a:clrScheme>
    <a:fontScheme name="Goudy and Gill Sans">
      <a:majorFont>
        <a:latin typeface="Yu Gothic Medium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{AC248991-CFE8-F842-BAD0-1988C9A950A9}tf10001069</Template>
  <TotalTime>4715</TotalTime>
  <Words>1071</Words>
  <Application>Microsoft Macintosh PowerPoint</Application>
  <PresentationFormat>ワイド画面</PresentationFormat>
  <Paragraphs>187</Paragraphs>
  <Slides>16</Slides>
  <Notes>0</Notes>
  <HiddenSlides>5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Hiragino Mincho ProN W3</vt:lpstr>
      <vt:lpstr>Hiragino Mincho ProN W6</vt:lpstr>
      <vt:lpstr>Ricty</vt:lpstr>
      <vt:lpstr>游ゴシック</vt:lpstr>
      <vt:lpstr>Yu Gothic Medium</vt:lpstr>
      <vt:lpstr>Arial</vt:lpstr>
      <vt:lpstr>Menlo</vt:lpstr>
      <vt:lpstr>Times New Roman</vt:lpstr>
      <vt:lpstr>ClassicFrameVTI</vt:lpstr>
      <vt:lpstr>PowerPoint プレゼンテーション</vt:lpstr>
      <vt:lpstr>PowerPoint プレゼンテーション</vt:lpstr>
      <vt:lpstr>ソースコードの構文木表現による 構造類似性を用いた自動関数生成方式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ソースコード構文木を利用した 構造類似性の検出手法</dc:title>
  <dc:creator>北椋太</dc:creator>
  <cp:lastModifiedBy>北椋太</cp:lastModifiedBy>
  <cp:revision>20</cp:revision>
  <dcterms:created xsi:type="dcterms:W3CDTF">2021-11-05T03:45:32Z</dcterms:created>
  <dcterms:modified xsi:type="dcterms:W3CDTF">2022-02-16T11:25:10Z</dcterms:modified>
</cp:coreProperties>
</file>